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73" d="100"/>
          <a:sy n="73" d="100"/>
        </p:scale>
        <p:origin x="2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7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28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773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60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56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0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2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1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6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3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3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1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8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6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12F79DB-2FE4-4447-B30D-58CE95DC07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83EB669-DCF6-4419-BAD5-273D36D07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climateknowledgeportal.worldbank.org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CA56-B53C-8945-2E7E-A274CA1D3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Rain, rain, go away, come again in &gt;5 More days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001ED-CB02-C835-5878-B94C86546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An analysis of extreme rain events and their future likelihood</a:t>
            </a:r>
          </a:p>
          <a:p>
            <a:endParaRPr lang="en-US" dirty="0"/>
          </a:p>
          <a:p>
            <a:r>
              <a:rPr lang="en-US" dirty="0"/>
              <a:t>Joseph Silagi</a:t>
            </a:r>
          </a:p>
          <a:p>
            <a:r>
              <a:rPr lang="en-US" dirty="0"/>
              <a:t>Data Science and Policy</a:t>
            </a:r>
          </a:p>
        </p:txBody>
      </p:sp>
      <p:pic>
        <p:nvPicPr>
          <p:cNvPr id="6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3164BCDE-4EC0-4E2A-F6F8-21C391BCC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14850" r="16081" b="16393"/>
          <a:stretch/>
        </p:blipFill>
        <p:spPr>
          <a:xfrm>
            <a:off x="288300" y="4618182"/>
            <a:ext cx="2818566" cy="2024294"/>
          </a:xfrm>
          <a:prstGeom prst="rect">
            <a:avLst/>
          </a:prstGeom>
        </p:spPr>
      </p:pic>
      <p:pic>
        <p:nvPicPr>
          <p:cNvPr id="8" name="Picture 7" descr="A picture containing text, outdoor, water sport, swimming&#10;&#10;Description automatically generated">
            <a:extLst>
              <a:ext uri="{FF2B5EF4-FFF2-40B4-BE49-F238E27FC236}">
                <a16:creationId xmlns:a16="http://schemas.microsoft.com/office/drawing/2014/main" id="{506729FF-52C4-321D-7B57-AC0F809D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13" y="184727"/>
            <a:ext cx="2639271" cy="18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73A3-CD7A-5B62-86B4-CD11668A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Alaska plot– comparing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AEE6-E022-A3CE-5EBF-9B29293C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end of </a:t>
            </a:r>
            <a:r>
              <a:rPr lang="en-US" b="1" dirty="0"/>
              <a:t>AEP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106062F-294E-7A64-87EF-50C3F163B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t="8358" r="36799" b="9231"/>
          <a:stretch/>
        </p:blipFill>
        <p:spPr>
          <a:xfrm>
            <a:off x="5251268" y="1892476"/>
            <a:ext cx="5743304" cy="47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73A3-CD7A-5B62-86B4-CD11668A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plot– comparing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AEE6-E022-A3CE-5EBF-9B29293C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end of </a:t>
            </a:r>
            <a:r>
              <a:rPr lang="en-US" b="1" dirty="0"/>
              <a:t>AEP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05FCFC1-683F-C409-794B-1884904C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9" t="7402" r="36047" b="6734"/>
          <a:stretch/>
        </p:blipFill>
        <p:spPr>
          <a:xfrm>
            <a:off x="5508171" y="1915886"/>
            <a:ext cx="5177246" cy="47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73A3-CD7A-5B62-86B4-CD11668A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Delaware plot – comparing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AEE6-E022-A3CE-5EBF-9B29293C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Mid-range </a:t>
            </a:r>
            <a:r>
              <a:rPr lang="en-US" b="1" dirty="0"/>
              <a:t>AEP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7B949BAA-0086-FEAA-C738-67A60CD1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6495" r="35294" b="7287"/>
          <a:stretch/>
        </p:blipFill>
        <p:spPr>
          <a:xfrm>
            <a:off x="5468982" y="1733006"/>
            <a:ext cx="5412378" cy="49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73A3-CD7A-5B62-86B4-CD11668A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21317"/>
            <a:ext cx="10364451" cy="1329893"/>
          </a:xfrm>
        </p:spPr>
        <p:txBody>
          <a:bodyPr/>
          <a:lstStyle/>
          <a:p>
            <a:r>
              <a:rPr lang="en-US" dirty="0"/>
              <a:t>Worldwide – comparing watershed basins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1F337FC-EE1A-86E8-C39D-42EE7F102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70" y="4070321"/>
            <a:ext cx="4051462" cy="2450245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90BDA05-6DCD-F53B-A6EC-5C8D7686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03" y="4260541"/>
            <a:ext cx="3820411" cy="2223696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FAFBC55-ACC9-7E8A-C6FE-33ABB1AC7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81" y="4407826"/>
            <a:ext cx="3505918" cy="207641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A1C6544-6163-8333-0A5B-7AA019918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92" y="1373681"/>
            <a:ext cx="3483539" cy="2391263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1355AA-9E30-83CA-E47B-D27B802F3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35" y="1451210"/>
            <a:ext cx="3694946" cy="2234724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D2C39B1-093D-4F81-4CE0-5B3CCC0A7B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t="2668" r="26206" b="-2668"/>
          <a:stretch/>
        </p:blipFill>
        <p:spPr>
          <a:xfrm>
            <a:off x="212618" y="1451210"/>
            <a:ext cx="3483539" cy="247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1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9311-13CE-231E-1BD5-325A9B6E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– comparing watershed basins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9C052EA-5944-3799-BEEB-3CB044965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3" y="2152947"/>
            <a:ext cx="5490543" cy="4176685"/>
          </a:xfr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FD928A8-1B30-260F-9B5A-41880B50F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r="32211"/>
          <a:stretch/>
        </p:blipFill>
        <p:spPr>
          <a:xfrm>
            <a:off x="6261463" y="1878626"/>
            <a:ext cx="5181599" cy="47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72E8-577B-7E58-26F3-3DADBCD5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FA96-DD66-C214-A6A4-FFFD2D9C2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969930"/>
            <a:ext cx="10364452" cy="4033707"/>
          </a:xfrm>
        </p:spPr>
        <p:txBody>
          <a:bodyPr>
            <a:normAutofit/>
          </a:bodyPr>
          <a:lstStyle/>
          <a:p>
            <a:r>
              <a:rPr lang="en-US" dirty="0"/>
              <a:t>Variability in scenario assumptions</a:t>
            </a:r>
          </a:p>
          <a:p>
            <a:r>
              <a:rPr lang="en-US" dirty="0"/>
              <a:t>Variability in location</a:t>
            </a:r>
          </a:p>
          <a:p>
            <a:r>
              <a:rPr lang="en-US" dirty="0"/>
              <a:t>Extend analysis</a:t>
            </a:r>
          </a:p>
          <a:p>
            <a:pPr lvl="1"/>
            <a:r>
              <a:rPr lang="en-US" dirty="0"/>
              <a:t>Alter the variables</a:t>
            </a:r>
          </a:p>
          <a:p>
            <a:pPr lvl="2"/>
            <a:r>
              <a:rPr lang="en-US" dirty="0"/>
              <a:t>Largest 1-day precipitation</a:t>
            </a:r>
          </a:p>
          <a:p>
            <a:pPr lvl="2"/>
            <a:r>
              <a:rPr lang="en-US" dirty="0"/>
              <a:t>Largest cumulative monthly precipitation</a:t>
            </a:r>
          </a:p>
          <a:p>
            <a:pPr lvl="1"/>
            <a:r>
              <a:rPr lang="en-US" dirty="0"/>
              <a:t>Alter the percentile</a:t>
            </a:r>
          </a:p>
          <a:p>
            <a:pPr lvl="2"/>
            <a:r>
              <a:rPr lang="en-US" dirty="0"/>
              <a:t>Looked at Median (50</a:t>
            </a:r>
            <a:r>
              <a:rPr lang="en-US" baseline="30000" dirty="0"/>
              <a:t>th</a:t>
            </a:r>
            <a:r>
              <a:rPr lang="en-US" dirty="0"/>
              <a:t>) for this analysis</a:t>
            </a:r>
          </a:p>
          <a:p>
            <a:r>
              <a:rPr lang="en-US" dirty="0"/>
              <a:t>Historic events will become commonplace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645EF05-8B4D-B631-155A-5651450CB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85" y="235643"/>
            <a:ext cx="2539574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4DD2-06DB-1BF3-487A-52C293EF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analyzing?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8402-AF25-3B83-0827-CD728C76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39598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Largest 5-day cumulative precipitation</a:t>
            </a:r>
          </a:p>
          <a:p>
            <a:r>
              <a:rPr lang="en-US" dirty="0"/>
              <a:t>Historical baseline</a:t>
            </a:r>
          </a:p>
          <a:p>
            <a:pPr lvl="1"/>
            <a:r>
              <a:rPr lang="en-US" dirty="0"/>
              <a:t>How much rain fell in the largest 5-day cumulative precipitation event?</a:t>
            </a:r>
          </a:p>
          <a:p>
            <a:r>
              <a:rPr lang="en-US" dirty="0"/>
              <a:t>Future simulations</a:t>
            </a:r>
          </a:p>
          <a:p>
            <a:pPr lvl="1"/>
            <a:r>
              <a:rPr lang="en-US" dirty="0"/>
              <a:t>How many times per year can we expect to break this historical baseline?</a:t>
            </a:r>
          </a:p>
          <a:p>
            <a:pPr lvl="1"/>
            <a:r>
              <a:rPr lang="en-US" dirty="0"/>
              <a:t>Change in Annual Exceedance Probability (</a:t>
            </a:r>
            <a:r>
              <a:rPr lang="en-US" b="1" dirty="0"/>
              <a:t>AEP</a:t>
            </a:r>
            <a:r>
              <a:rPr lang="en-US" dirty="0"/>
              <a:t>)</a:t>
            </a:r>
          </a:p>
          <a:p>
            <a:r>
              <a:rPr lang="en-US" dirty="0"/>
              <a:t>‘Baseline’ model = SSP2-4.5</a:t>
            </a:r>
          </a:p>
          <a:p>
            <a:pPr lvl="1"/>
            <a:r>
              <a:rPr lang="en-US" dirty="0"/>
              <a:t>SSP2: Middle of the Road (Medium challenges to mitigation and adaptation)</a:t>
            </a:r>
          </a:p>
          <a:p>
            <a:pPr lvl="1"/>
            <a:r>
              <a:rPr lang="en-US" dirty="0"/>
              <a:t>4.5: A target for radiative forcing by 2100 that is considered practical</a:t>
            </a:r>
          </a:p>
          <a:p>
            <a:r>
              <a:rPr lang="en-US" dirty="0"/>
              <a:t>Data from the </a:t>
            </a:r>
            <a:r>
              <a:rPr lang="en-US" dirty="0">
                <a:hlinkClick r:id="rId2"/>
              </a:rPr>
              <a:t>Climate Change Knowledge 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cat wearing a garment&#10;&#10;Description automatically generated">
            <a:extLst>
              <a:ext uri="{FF2B5EF4-FFF2-40B4-BE49-F238E27FC236}">
                <a16:creationId xmlns:a16="http://schemas.microsoft.com/office/drawing/2014/main" id="{0A8BDC8B-B80B-EFFA-81D5-023B126F6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51" y="157019"/>
            <a:ext cx="1697280" cy="23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0FDC-B656-0E3D-4B5B-E458CFDB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rainfall map</a:t>
            </a:r>
          </a:p>
        </p:txBody>
      </p:sp>
      <p:pic>
        <p:nvPicPr>
          <p:cNvPr id="5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DBA6D2CC-DEA6-1E4C-C720-26201AEB5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23" y="1752415"/>
            <a:ext cx="6480953" cy="4930096"/>
          </a:xfrm>
        </p:spPr>
      </p:pic>
    </p:spTree>
    <p:extLst>
      <p:ext uri="{BB962C8B-B14F-4D97-AF65-F5344CB8AC3E}">
        <p14:creationId xmlns:p14="http://schemas.microsoft.com/office/powerpoint/2010/main" val="363835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2130-4792-6621-703D-AEFA1E24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 – 2039 map</a:t>
            </a:r>
          </a:p>
        </p:txBody>
      </p:sp>
      <p:pic>
        <p:nvPicPr>
          <p:cNvPr id="6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69DE02DA-5287-F5A6-6718-5DDD2AA5A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172587"/>
            <a:ext cx="2547533" cy="1937922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3280CAC-8DC9-A632-99D0-7618A27AE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356" r="26099" b="6808"/>
          <a:stretch/>
        </p:blipFill>
        <p:spPr>
          <a:xfrm>
            <a:off x="2713786" y="1853451"/>
            <a:ext cx="7047237" cy="49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2130-4792-6621-703D-AEFA1E24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2035 – 2064 map</a:t>
            </a:r>
          </a:p>
        </p:txBody>
      </p:sp>
      <p:pic>
        <p:nvPicPr>
          <p:cNvPr id="4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33FB2DC1-16CC-D4E2-19A2-B03A7FB1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172587"/>
            <a:ext cx="2547533" cy="193792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B548D0-934D-C062-CED4-B4EF8AA1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t="6544" r="25119" b="4774"/>
          <a:stretch/>
        </p:blipFill>
        <p:spPr>
          <a:xfrm>
            <a:off x="2504781" y="1849317"/>
            <a:ext cx="6957082" cy="50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0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2130-4792-6621-703D-AEFA1E24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2060 – 2089 map</a:t>
            </a:r>
          </a:p>
        </p:txBody>
      </p:sp>
      <p:pic>
        <p:nvPicPr>
          <p:cNvPr id="4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8F8BCD00-EF4E-9ACE-A51A-B50B32F9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172587"/>
            <a:ext cx="2547533" cy="193792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0E23C-55B5-EB21-0C34-969237780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5800" r="25620" b="5341"/>
          <a:stretch/>
        </p:blipFill>
        <p:spPr>
          <a:xfrm>
            <a:off x="2987040" y="1676400"/>
            <a:ext cx="7027817" cy="50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5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2130-4792-6621-703D-AEFA1E24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2070 – 2099 map</a:t>
            </a:r>
          </a:p>
        </p:txBody>
      </p:sp>
      <p:pic>
        <p:nvPicPr>
          <p:cNvPr id="4" name="Content Placeholder 4" descr="A picture containing text, food, screenshot&#10;&#10;Description automatically generated">
            <a:extLst>
              <a:ext uri="{FF2B5EF4-FFF2-40B4-BE49-F238E27FC236}">
                <a16:creationId xmlns:a16="http://schemas.microsoft.com/office/drawing/2014/main" id="{A45808BD-155D-C6EA-F16B-6027E0BC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172587"/>
            <a:ext cx="2547533" cy="193792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ED2FD9-95A5-9751-A909-618A02105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4" t="8790" r="27219" b="4961"/>
          <a:stretch/>
        </p:blipFill>
        <p:spPr>
          <a:xfrm>
            <a:off x="2651759" y="1949116"/>
            <a:ext cx="7001692" cy="47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4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4A9D-0071-DC58-BCD9-6DB1B069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modify?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C51D-BB92-DF4C-DDFD-8D073DE8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415378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Focus on specific regions</a:t>
            </a:r>
          </a:p>
          <a:p>
            <a:pPr lvl="1"/>
            <a:r>
              <a:rPr lang="en-US" sz="2100" dirty="0"/>
              <a:t>USA, Alaska, California, Delaware</a:t>
            </a:r>
          </a:p>
          <a:p>
            <a:pPr lvl="1"/>
            <a:r>
              <a:rPr lang="en-US" sz="2100" dirty="0"/>
              <a:t>Worldwide watershed basins</a:t>
            </a:r>
          </a:p>
          <a:p>
            <a:r>
              <a:rPr lang="en-US" sz="2400" dirty="0"/>
              <a:t>Change the scenario assumptions</a:t>
            </a:r>
          </a:p>
          <a:p>
            <a:pPr lvl="1"/>
            <a:r>
              <a:rPr lang="en-US" sz="2100" dirty="0"/>
              <a:t>SSP1-1.9</a:t>
            </a:r>
          </a:p>
          <a:p>
            <a:pPr lvl="2"/>
            <a:r>
              <a:rPr lang="en-US" sz="1900" dirty="0"/>
              <a:t>SSP1: Sustainability – Green Road (Low challenges to mitigation and adaptation)</a:t>
            </a:r>
          </a:p>
          <a:p>
            <a:pPr lvl="2"/>
            <a:r>
              <a:rPr lang="en-US" sz="1900" dirty="0"/>
              <a:t>1.9: Limits global warming to below the Paris Agreement</a:t>
            </a:r>
          </a:p>
          <a:p>
            <a:pPr lvl="1"/>
            <a:r>
              <a:rPr lang="en-US" sz="2100" dirty="0"/>
              <a:t>SSP5-8.5</a:t>
            </a:r>
          </a:p>
          <a:p>
            <a:pPr lvl="2"/>
            <a:r>
              <a:rPr lang="en-US" sz="1900" dirty="0"/>
              <a:t>SSP5: Fossil-fueled Development – The Highway (High challenges to mitigation, low challenges to adaptation)</a:t>
            </a:r>
          </a:p>
          <a:p>
            <a:pPr lvl="2"/>
            <a:r>
              <a:rPr lang="en-US" sz="1900" dirty="0"/>
              <a:t>8.5: Probable level of radiative forcing by 2100 if no significant actions are taken to mitigate CO2 emissions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6A5BDA-BF3F-F6F7-96B8-B66AB47B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0" y="62620"/>
            <a:ext cx="2278434" cy="23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73A3-CD7A-5B62-86B4-CD11668A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plot– comparing scenarios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6EA88DF-C5C8-F9B9-A443-24969DEB0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7212" r="36007" b="8774"/>
          <a:stretch/>
        </p:blipFill>
        <p:spPr>
          <a:xfrm>
            <a:off x="3570513" y="1894114"/>
            <a:ext cx="5203372" cy="47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89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1041</TotalTime>
  <Words>299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Droplet</vt:lpstr>
      <vt:lpstr>Rain, rain, go away, come again in &gt;5 More days</vt:lpstr>
      <vt:lpstr>What are we analyzing?</vt:lpstr>
      <vt:lpstr>Historical rainfall map</vt:lpstr>
      <vt:lpstr>2010 – 2039 map</vt:lpstr>
      <vt:lpstr>2035 – 2064 map</vt:lpstr>
      <vt:lpstr>2060 – 2089 map</vt:lpstr>
      <vt:lpstr>2070 – 2099 map</vt:lpstr>
      <vt:lpstr>What can we modify?</vt:lpstr>
      <vt:lpstr>USA plot– comparing scenarios</vt:lpstr>
      <vt:lpstr>Alaska plot– comparing scenarios</vt:lpstr>
      <vt:lpstr>California plot– comparing scenarios</vt:lpstr>
      <vt:lpstr>Delaware plot – comparing scenarios</vt:lpstr>
      <vt:lpstr>Worldwide – comparing watershed basins</vt:lpstr>
      <vt:lpstr>Worldwide – comparing watershed basins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Joseph Silagi</dc:creator>
  <cp:lastModifiedBy>Joseph Silagi</cp:lastModifiedBy>
  <cp:revision>4</cp:revision>
  <dcterms:created xsi:type="dcterms:W3CDTF">2022-11-22T21:09:10Z</dcterms:created>
  <dcterms:modified xsi:type="dcterms:W3CDTF">2022-12-07T00:17:19Z</dcterms:modified>
</cp:coreProperties>
</file>